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333" r:id="rId3"/>
    <p:sldId id="257" r:id="rId4"/>
    <p:sldId id="259" r:id="rId5"/>
    <p:sldId id="258" r:id="rId6"/>
    <p:sldId id="308" r:id="rId7"/>
    <p:sldId id="285" r:id="rId8"/>
    <p:sldId id="266" r:id="rId9"/>
    <p:sldId id="309" r:id="rId10"/>
    <p:sldId id="286" r:id="rId11"/>
    <p:sldId id="318" r:id="rId12"/>
    <p:sldId id="278" r:id="rId13"/>
    <p:sldId id="310" r:id="rId14"/>
    <p:sldId id="311" r:id="rId15"/>
    <p:sldId id="312" r:id="rId16"/>
    <p:sldId id="290" r:id="rId17"/>
    <p:sldId id="313" r:id="rId18"/>
    <p:sldId id="332" r:id="rId19"/>
    <p:sldId id="314" r:id="rId20"/>
    <p:sldId id="315" r:id="rId21"/>
    <p:sldId id="316" r:id="rId22"/>
    <p:sldId id="317" r:id="rId23"/>
    <p:sldId id="299" r:id="rId24"/>
    <p:sldId id="262" r:id="rId25"/>
    <p:sldId id="284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8">
          <p15:clr>
            <a:srgbClr val="A4A3A4"/>
          </p15:clr>
        </p15:guide>
        <p15:guide id="2" pos="30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3FE"/>
    <a:srgbClr val="FEBFDB"/>
    <a:srgbClr val="4276AA"/>
    <a:srgbClr val="B0C8E0"/>
    <a:srgbClr val="476681"/>
    <a:srgbClr val="000D1E"/>
    <a:srgbClr val="000914"/>
    <a:srgbClr val="00132C"/>
    <a:srgbClr val="01132E"/>
    <a:srgbClr val="142B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1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80" y="268"/>
      </p:cViewPr>
      <p:guideLst>
        <p:guide orient="horz" pos="2098"/>
        <p:guide pos="30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B64A3-13F4-4AC3-B0C3-AD2FEAB4E1B1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330F8-94DF-42D3-81D8-51CCF2217D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4.xml"/><Relationship Id="rId7" Type="http://schemas.microsoft.com/office/2007/relationships/hdphoto" Target="../media/hdphoto1.wdp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3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4" Type="http://schemas.openxmlformats.org/officeDocument/2006/relationships/image" Target="../media/image3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7135745" y="1090974"/>
            <a:ext cx="491541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 </a:t>
            </a:r>
          </a:p>
          <a:p>
            <a:pPr algn="ctr"/>
            <a:r>
              <a:rPr lang="en-US" altLang="zh-CN" sz="4400" b="1" dirty="0" err="1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EchoNote</a:t>
            </a:r>
            <a:endParaRPr lang="en-US" altLang="zh-CN" sz="4400" b="1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sz="3200" b="1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——AI </a:t>
            </a:r>
            <a:r>
              <a:rPr lang="zh-CN" altLang="en-US" sz="3200" dirty="0">
                <a:ea typeface="+mj-ea"/>
                <a:cs typeface="Times New Roman" panose="02020603050405020304" pitchFamily="18" charset="0"/>
                <a:sym typeface="+mn-ea"/>
              </a:rPr>
              <a:t>智能语音备忘录</a:t>
            </a:r>
            <a:endParaRPr lang="en-US" altLang="zh-CN" sz="3200" dirty="0">
              <a:ea typeface="+mj-ea"/>
              <a:cs typeface="Times New Roman" panose="02020603050405020304" pitchFamily="18" charset="0"/>
              <a:sym typeface="+mn-ea"/>
            </a:endParaRPr>
          </a:p>
          <a:p>
            <a:pPr algn="ctr"/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ea"/>
            </a:endParaRPr>
          </a:p>
          <a:p>
            <a:pPr algn="ctr"/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ea"/>
            </a:endParaRPr>
          </a:p>
          <a:p>
            <a:pPr algn="ctr"/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ea"/>
            </a:endParaRPr>
          </a:p>
          <a:p>
            <a:pPr algn="ctr"/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sz="3200" b="1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HCI Group 7</a:t>
            </a:r>
          </a:p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2025. 6. 19</a:t>
            </a:r>
          </a:p>
        </p:txBody>
      </p:sp>
      <p:pic>
        <p:nvPicPr>
          <p:cNvPr id="17" name="图片 16" descr="无背景logo">
            <a:extLst>
              <a:ext uri="{FF2B5EF4-FFF2-40B4-BE49-F238E27FC236}">
                <a16:creationId xmlns:a16="http://schemas.microsoft.com/office/drawing/2014/main" id="{238BE3A3-C40E-528B-5B58-5D22A80B57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64898" y="126650"/>
            <a:ext cx="1897978" cy="9643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F65040-8E1C-0207-3069-FA96386211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Yuki\Desktop\ppt\图片素材\19.png19"/>
          <p:cNvPicPr>
            <a:picLocks noChangeAspect="1"/>
          </p:cNvPicPr>
          <p:nvPr/>
        </p:nvPicPr>
        <p:blipFill>
          <a:blip r:embed="rId2"/>
          <a:srcRect l="9" r="9"/>
          <a:stretch>
            <a:fillRect/>
          </a:stretch>
        </p:blipFill>
        <p:spPr>
          <a:xfrm>
            <a:off x="-50800" y="-28575"/>
            <a:ext cx="12293600" cy="69151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586956" y="1028700"/>
            <a:ext cx="5018088" cy="4800600"/>
            <a:chOff x="3586956" y="1028696"/>
            <a:chExt cx="5018088" cy="4800600"/>
          </a:xfrm>
        </p:grpSpPr>
        <p:sp>
          <p:nvSpPr>
            <p:cNvPr id="25" name="椭圆 24"/>
            <p:cNvSpPr/>
            <p:nvPr/>
          </p:nvSpPr>
          <p:spPr>
            <a:xfrm>
              <a:off x="4312444" y="1536696"/>
              <a:ext cx="3784600" cy="3784600"/>
            </a:xfrm>
            <a:prstGeom prst="ellipse">
              <a:avLst/>
            </a:prstGeom>
            <a:solidFill>
              <a:schemeClr val="accent1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143772" y="1371604"/>
              <a:ext cx="4114800" cy="4114800"/>
            </a:xfrm>
            <a:prstGeom prst="ellipse">
              <a:avLst/>
            </a:prstGeom>
            <a:solidFill>
              <a:srgbClr val="476681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7328694" y="137159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5090318" y="2479125"/>
              <a:ext cx="22288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712176" y="3712206"/>
              <a:ext cx="298513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sz="2800" b="1" spc="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原型设计</a:t>
              </a:r>
              <a:endParaRPr lang="zh-CN" altLang="en-US" sz="2800" b="1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950619" y="3428996"/>
              <a:ext cx="250110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: 空心 30"/>
            <p:cNvSpPr/>
            <p:nvPr/>
          </p:nvSpPr>
          <p:spPr>
            <a:xfrm>
              <a:off x="3800872" y="1028696"/>
              <a:ext cx="4800600" cy="4800600"/>
            </a:xfrm>
            <a:prstGeom prst="donut">
              <a:avLst>
                <a:gd name="adj" fmla="val 1055"/>
              </a:avLst>
            </a:prstGeom>
            <a:solidFill>
              <a:srgbClr val="142B4A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586956" y="460374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798695" y="3098800"/>
            <a:ext cx="3636645" cy="3050540"/>
          </a:xfrm>
          <a:prstGeom prst="roundRect">
            <a:avLst/>
          </a:prstGeom>
          <a:solidFill>
            <a:srgbClr val="000000">
              <a:alpha val="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02590" y="855980"/>
            <a:ext cx="7951470" cy="140525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07055" y="100965"/>
            <a:ext cx="487426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28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概念设计</a:t>
            </a:r>
          </a:p>
        </p:txBody>
      </p:sp>
      <p:pic>
        <p:nvPicPr>
          <p:cNvPr id="9" name="图片占位符 8"/>
          <p:cNvPicPr>
            <a:picLocks noGrp="1" noChangeAspect="1"/>
          </p:cNvPicPr>
          <p:nvPr>
            <p:custDataLst>
              <p:tags r:id="rId1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" t="20500" r="9570" b="7034"/>
          <a:stretch>
            <a:fillRect/>
          </a:stretch>
        </p:blipFill>
        <p:spPr>
          <a:xfrm>
            <a:off x="6595979" y="-1060450"/>
            <a:ext cx="6803156" cy="3322378"/>
          </a:xfrm>
          <a:custGeom>
            <a:avLst/>
            <a:gdLst>
              <a:gd name="connsiteX0" fmla="*/ 0 w 6794500"/>
              <a:gd name="connsiteY0" fmla="*/ 0 h 3322378"/>
              <a:gd name="connsiteX1" fmla="*/ 6794500 w 6794500"/>
              <a:gd name="connsiteY1" fmla="*/ 0 h 3322378"/>
              <a:gd name="connsiteX2" fmla="*/ 3380400 w 6794500"/>
              <a:gd name="connsiteY2" fmla="*/ 3322378 h 332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4500" h="3322378">
                <a:moveTo>
                  <a:pt x="0" y="0"/>
                </a:moveTo>
                <a:lnTo>
                  <a:pt x="6794500" y="0"/>
                </a:lnTo>
                <a:lnTo>
                  <a:pt x="3380400" y="3322378"/>
                </a:lnTo>
                <a:close/>
              </a:path>
            </a:pathLst>
          </a:custGeom>
        </p:spPr>
      </p:pic>
      <p:pic>
        <p:nvPicPr>
          <p:cNvPr id="4" name="图片占位符 30"/>
          <p:cNvPicPr>
            <a:picLocks noGrp="1"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6000" contrast="-37000"/>
                    </a14:imgEffect>
                    <a14:imgEffect>
                      <a14:colorTemperature colorTemp="8294"/>
                    </a14:imgEffect>
                    <a14:imgEffect>
                      <a14:saturation sat="10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784" t="-19403" r="-103501" b="19403"/>
          <a:stretch>
            <a:fillRect/>
          </a:stretch>
        </p:blipFill>
        <p:spPr>
          <a:xfrm>
            <a:off x="10080567" y="-989329"/>
            <a:ext cx="3486208" cy="6807200"/>
          </a:xfrm>
          <a:custGeom>
            <a:avLst/>
            <a:gdLst>
              <a:gd name="connsiteX0" fmla="*/ 3486208 w 3486208"/>
              <a:gd name="connsiteY0" fmla="*/ 0 h 6858000"/>
              <a:gd name="connsiteX1" fmla="*/ 3486208 w 3486208"/>
              <a:gd name="connsiteY1" fmla="*/ 6858000 h 6858000"/>
              <a:gd name="connsiteX2" fmla="*/ 0 w 3486208"/>
              <a:gd name="connsiteY2" fmla="*/ 34119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6208" h="6858000">
                <a:moveTo>
                  <a:pt x="3486208" y="0"/>
                </a:moveTo>
                <a:lnTo>
                  <a:pt x="3486208" y="6858000"/>
                </a:lnTo>
                <a:lnTo>
                  <a:pt x="0" y="3411992"/>
                </a:lnTo>
                <a:close/>
              </a:path>
            </a:pathLst>
          </a:custGeom>
          <a:solidFill>
            <a:srgbClr val="3A559F"/>
          </a:solidFill>
        </p:spPr>
      </p:pic>
      <p:pic>
        <p:nvPicPr>
          <p:cNvPr id="5" name="图片 4" descr="无背景log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19735" y="171450"/>
            <a:ext cx="1689735" cy="858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8470" y="855980"/>
            <a:ext cx="7895590" cy="1030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/>
              <a:t>核心概念</a:t>
            </a:r>
            <a:endParaRPr lang="zh-CN" altLang="en-US" dirty="0">
              <a:highlight>
                <a:srgbClr val="FFFF00"/>
              </a:highlight>
            </a:endParaRPr>
          </a:p>
          <a:p>
            <a:r>
              <a:rPr lang="zh-CN" altLang="en-US" dirty="0"/>
              <a:t>EchoNote 是一款基于 AI 与语音交互技术的智能备忘录应用，其核心理念是“无需动手，随时记录，智能管理”，融合了传统备忘录的基础功能与 AI 驱动的智能化服务。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40325" y="3330575"/>
            <a:ext cx="321373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/>
              <a:t>核心功能</a:t>
            </a:r>
            <a:endParaRPr lang="zh-CN" altLang="en-US" b="1"/>
          </a:p>
          <a:p>
            <a:r>
              <a:rPr lang="en-US" altLang="zh-CN"/>
              <a:t>1.</a:t>
            </a:r>
            <a:r>
              <a:rPr lang="zh-CN" altLang="en-US" b="1"/>
              <a:t>语音快速记录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 b="1"/>
              <a:t>AI 智能分析与问答</a:t>
            </a:r>
            <a:r>
              <a:rPr lang="zh-CN" altLang="en-US"/>
              <a:t>：关键词提取、内容摘要、智能问答，支持查询、总结和计划制定</a:t>
            </a:r>
          </a:p>
          <a:p>
            <a:r>
              <a:rPr lang="en-US" altLang="zh-CN"/>
              <a:t>3.</a:t>
            </a:r>
            <a:r>
              <a:rPr lang="zh-CN" altLang="en-US" b="1"/>
              <a:t>多样化笔记管理</a:t>
            </a:r>
            <a:r>
              <a:rPr lang="zh-CN" altLang="en-US"/>
              <a:t>：基础操作、智能分类与搜索、待办事项整合、跨平台体验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58470" y="3098800"/>
            <a:ext cx="3636645" cy="3050540"/>
          </a:xfrm>
          <a:prstGeom prst="roundRect">
            <a:avLst/>
          </a:prstGeom>
          <a:solidFill>
            <a:srgbClr val="000000">
              <a:alpha val="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55320" y="3330575"/>
            <a:ext cx="324358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目标用户</a:t>
            </a:r>
            <a:endParaRPr lang="zh-CN" altLang="en-US" dirty="0"/>
          </a:p>
          <a:p>
            <a:r>
              <a:rPr lang="en-US" altLang="zh-CN" dirty="0"/>
              <a:t>-</a:t>
            </a:r>
            <a:r>
              <a:rPr lang="zh-CN" altLang="en-US" b="1" dirty="0"/>
              <a:t>普通用户</a:t>
            </a:r>
            <a:r>
              <a:rPr lang="zh-CN" altLang="en-US" dirty="0"/>
              <a:t>：需要快速记录想法、待办事项的日常用户。</a:t>
            </a:r>
          </a:p>
          <a:p>
            <a:r>
              <a:rPr lang="en-US" altLang="zh-CN" dirty="0"/>
              <a:t>-</a:t>
            </a:r>
            <a:r>
              <a:rPr lang="zh-CN" altLang="en-US" b="1" dirty="0"/>
              <a:t>学生与专业人士</a:t>
            </a:r>
            <a:r>
              <a:rPr lang="zh-CN" altLang="en-US" dirty="0"/>
              <a:t>：依赖高效信息整理和智能辅助的群体。</a:t>
            </a:r>
          </a:p>
          <a:p>
            <a:r>
              <a:rPr lang="en-US" altLang="zh-CN" dirty="0"/>
              <a:t>-</a:t>
            </a:r>
            <a:r>
              <a:rPr lang="zh-CN" altLang="en-US" b="1" dirty="0"/>
              <a:t>多终端用户</a:t>
            </a:r>
            <a:r>
              <a:rPr lang="zh-CN" altLang="en-US" dirty="0"/>
              <a:t>：希望在手机、平板、电脑等设备上无缝切换的用户。</a:t>
            </a:r>
          </a:p>
        </p:txBody>
      </p:sp>
      <p:cxnSp>
        <p:nvCxnSpPr>
          <p:cNvPr id="15" name="直接连接符 14"/>
          <p:cNvCxnSpPr>
            <a:stCxn id="11" idx="2"/>
          </p:cNvCxnSpPr>
          <p:nvPr/>
        </p:nvCxnSpPr>
        <p:spPr>
          <a:xfrm>
            <a:off x="4378325" y="2261235"/>
            <a:ext cx="8890" cy="40767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 flipV="1">
            <a:off x="4359910" y="2632710"/>
            <a:ext cx="1996440" cy="889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6347460" y="2641600"/>
            <a:ext cx="8890" cy="412115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2390140" y="2641600"/>
            <a:ext cx="2078990" cy="889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2390140" y="2668270"/>
            <a:ext cx="8890" cy="412115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343275" y="115757"/>
            <a:ext cx="5505449" cy="156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44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低保真模型</a:t>
            </a:r>
          </a:p>
          <a:p>
            <a:pPr algn="ctr">
              <a:lnSpc>
                <a:spcPct val="120000"/>
              </a:lnSpc>
            </a:pP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b="6426"/>
          <a:stretch>
            <a:fillRect/>
          </a:stretch>
        </p:blipFill>
        <p:spPr>
          <a:xfrm>
            <a:off x="494665" y="1683385"/>
            <a:ext cx="3514725" cy="49377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92370" y="1035685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备忘录主页面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b="7107"/>
          <a:stretch>
            <a:fillRect/>
          </a:stretch>
        </p:blipFill>
        <p:spPr>
          <a:xfrm>
            <a:off x="4566285" y="1683385"/>
            <a:ext cx="3059430" cy="49136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rcRect b="9439"/>
          <a:stretch>
            <a:fillRect/>
          </a:stretch>
        </p:blipFill>
        <p:spPr>
          <a:xfrm>
            <a:off x="7988300" y="1683385"/>
            <a:ext cx="3011805" cy="48310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343275" y="115757"/>
            <a:ext cx="5505449" cy="156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44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低保真模型</a:t>
            </a:r>
          </a:p>
          <a:p>
            <a:pPr algn="ctr">
              <a:lnSpc>
                <a:spcPct val="120000"/>
              </a:lnSpc>
            </a:pP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80255" y="105410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待办及语音识别主页面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365" y="1597025"/>
            <a:ext cx="4082415" cy="4784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" y="1591945"/>
            <a:ext cx="3975735" cy="44621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5780" y="1597025"/>
            <a:ext cx="4046220" cy="46977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343275" y="115757"/>
            <a:ext cx="5505449" cy="156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44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高保真模型</a:t>
            </a:r>
          </a:p>
          <a:p>
            <a:pPr algn="ctr">
              <a:lnSpc>
                <a:spcPct val="120000"/>
              </a:lnSpc>
            </a:pP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55695" y="93472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AI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助手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主页面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48995" y="934720"/>
            <a:ext cx="2219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备忘录主页面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685280" y="934720"/>
            <a:ext cx="2219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待办主页面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660890" y="934720"/>
            <a:ext cx="2219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个人主页面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5" y="1481455"/>
            <a:ext cx="2844165" cy="50634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280" y="1572260"/>
            <a:ext cx="2819400" cy="50126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165" y="1513205"/>
            <a:ext cx="2569210" cy="5031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8450" y="1445260"/>
            <a:ext cx="2905125" cy="51676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Yuki\Desktop\ppt\图片素材\19.png19"/>
          <p:cNvPicPr>
            <a:picLocks noChangeAspect="1"/>
          </p:cNvPicPr>
          <p:nvPr/>
        </p:nvPicPr>
        <p:blipFill>
          <a:blip r:embed="rId2"/>
          <a:srcRect l="9" r="9"/>
          <a:stretch>
            <a:fillRect/>
          </a:stretch>
        </p:blipFill>
        <p:spPr>
          <a:xfrm>
            <a:off x="-50800" y="-28575"/>
            <a:ext cx="12293600" cy="69151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586956" y="1028700"/>
            <a:ext cx="5018088" cy="4800600"/>
            <a:chOff x="3586956" y="1028696"/>
            <a:chExt cx="5018088" cy="4800600"/>
          </a:xfrm>
        </p:grpSpPr>
        <p:sp>
          <p:nvSpPr>
            <p:cNvPr id="25" name="椭圆 24"/>
            <p:cNvSpPr/>
            <p:nvPr/>
          </p:nvSpPr>
          <p:spPr>
            <a:xfrm>
              <a:off x="4312444" y="1536696"/>
              <a:ext cx="3784600" cy="3784600"/>
            </a:xfrm>
            <a:prstGeom prst="ellipse">
              <a:avLst/>
            </a:prstGeom>
            <a:solidFill>
              <a:schemeClr val="accent1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143772" y="1371604"/>
              <a:ext cx="4114800" cy="4114800"/>
            </a:xfrm>
            <a:prstGeom prst="ellipse">
              <a:avLst/>
            </a:prstGeom>
            <a:solidFill>
              <a:srgbClr val="476681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7328694" y="137159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5090318" y="2479125"/>
              <a:ext cx="22288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712176" y="3712206"/>
              <a:ext cx="298513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sz="2800" b="1" spc="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项目展示</a:t>
              </a:r>
              <a:endParaRPr lang="zh-CN" altLang="en-US" sz="2800" b="1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950619" y="3428996"/>
              <a:ext cx="250110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: 空心 30"/>
            <p:cNvSpPr/>
            <p:nvPr/>
          </p:nvSpPr>
          <p:spPr>
            <a:xfrm>
              <a:off x="3800872" y="1028696"/>
              <a:ext cx="4800600" cy="4800600"/>
            </a:xfrm>
            <a:prstGeom prst="donut">
              <a:avLst>
                <a:gd name="adj" fmla="val 1055"/>
              </a:avLst>
            </a:prstGeom>
            <a:solidFill>
              <a:srgbClr val="142B4A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586956" y="460374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343275" y="115757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688975" y="779780"/>
            <a:ext cx="112909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本项目功能主要分为4个界面，分别是：</a:t>
            </a:r>
          </a:p>
          <a:p>
            <a:pPr indent="0"/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"备忘录笔记编辑"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"AI助手"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"待办"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"我的" 界面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4" name="图片 3" descr="备忘录主界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75" y="1868170"/>
            <a:ext cx="2362835" cy="4989830"/>
          </a:xfrm>
          <a:prstGeom prst="rect">
            <a:avLst/>
          </a:prstGeom>
        </p:spPr>
      </p:pic>
      <p:pic>
        <p:nvPicPr>
          <p:cNvPr id="5" name="图片 4" descr="待办界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450" y="1868805"/>
            <a:ext cx="2421255" cy="4989195"/>
          </a:xfrm>
          <a:prstGeom prst="rect">
            <a:avLst/>
          </a:prstGeom>
        </p:spPr>
      </p:pic>
      <p:pic>
        <p:nvPicPr>
          <p:cNvPr id="6" name="图片 5" descr="个人主界面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2125" y="1868805"/>
            <a:ext cx="2379980" cy="4989195"/>
          </a:xfrm>
          <a:prstGeom prst="rect">
            <a:avLst/>
          </a:prstGeom>
        </p:spPr>
      </p:pic>
      <p:pic>
        <p:nvPicPr>
          <p:cNvPr id="7" name="图片 6" descr="AI 助手界面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1410" y="1868170"/>
            <a:ext cx="2420620" cy="49891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926590" y="76387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444490" y="76200"/>
            <a:ext cx="3688080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：笔记编辑页面</a:t>
            </a:r>
          </a:p>
          <a:p>
            <a:pPr indent="0"/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8" name="图片 7" descr="基础编辑页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070" y="934720"/>
            <a:ext cx="2723515" cy="57969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1980" y="1450340"/>
            <a:ext cx="21983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本页面是备忘录的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基础功能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，笔记的撰写和样式改变，以及便捷化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语音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输入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094730" y="1570158"/>
            <a:ext cx="2463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主页中已经添加的笔记可以被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置顶、删除</a:t>
            </a:r>
            <a:endParaRPr b="1" dirty="0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3" name="图片 12" descr="删除_置顶功能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510" y="934720"/>
            <a:ext cx="2621915" cy="5558155"/>
          </a:xfrm>
          <a:prstGeom prst="rect">
            <a:avLst/>
          </a:prstGeom>
        </p:spPr>
      </p:pic>
      <p:sp>
        <p:nvSpPr>
          <p:cNvPr id="5" name="燕尾形箭头 4"/>
          <p:cNvSpPr/>
          <p:nvPr/>
        </p:nvSpPr>
        <p:spPr>
          <a:xfrm>
            <a:off x="1007110" y="3416300"/>
            <a:ext cx="1666875" cy="833755"/>
          </a:xfrm>
          <a:prstGeom prst="notchedRightArrow">
            <a:avLst/>
          </a:prstGeom>
          <a:noFill/>
          <a:ln w="762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燕尾形箭头 5"/>
          <p:cNvSpPr/>
          <p:nvPr/>
        </p:nvSpPr>
        <p:spPr>
          <a:xfrm>
            <a:off x="6548777" y="3394934"/>
            <a:ext cx="1666875" cy="833755"/>
          </a:xfrm>
          <a:prstGeom prst="notchedRightArrow">
            <a:avLst/>
          </a:prstGeom>
          <a:noFill/>
          <a:ln w="762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907672" y="101310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  <a:endParaRPr lang="zh-CN" sz="36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444490" y="76200"/>
            <a:ext cx="3688080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sz="3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：笔记编辑页面</a:t>
            </a:r>
          </a:p>
          <a:p>
            <a:pPr indent="0"/>
            <a:endParaRPr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3823" y="3218485"/>
            <a:ext cx="16478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笔记编辑的时候可以自由</a:t>
            </a:r>
            <a:endParaRPr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sz="2400"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切换样式</a:t>
            </a:r>
            <a:endParaRPr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1" name="图片 10" descr="主题样式切换展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786" y="810881"/>
            <a:ext cx="2945416" cy="5859483"/>
          </a:xfrm>
          <a:prstGeom prst="rect">
            <a:avLst/>
          </a:prstGeom>
        </p:spPr>
      </p:pic>
      <p:sp>
        <p:nvSpPr>
          <p:cNvPr id="4" name="右箭头标注 3"/>
          <p:cNvSpPr/>
          <p:nvPr/>
        </p:nvSpPr>
        <p:spPr>
          <a:xfrm>
            <a:off x="321051" y="2744939"/>
            <a:ext cx="2793365" cy="2628900"/>
          </a:xfrm>
          <a:prstGeom prst="rightArrowCallout">
            <a:avLst/>
          </a:prstGeom>
          <a:noFill/>
          <a:ln w="762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C68EAE-3975-697C-A21C-AB45F7FDAA3C}"/>
              </a:ext>
            </a:extLst>
          </p:cNvPr>
          <p:cNvSpPr txBox="1"/>
          <p:nvPr/>
        </p:nvSpPr>
        <p:spPr>
          <a:xfrm>
            <a:off x="182681" y="1200785"/>
            <a:ext cx="3159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导入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Typora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样式文件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提供不同编辑主题供用户使用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 descr="搜索界面">
            <a:extLst>
              <a:ext uri="{FF2B5EF4-FFF2-40B4-BE49-F238E27FC236}">
                <a16:creationId xmlns:a16="http://schemas.microsoft.com/office/drawing/2014/main" id="{A21169F7-D0BF-8D67-924E-3613EE597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444" y="779625"/>
            <a:ext cx="3278505" cy="57797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2310D5-01B1-0402-54B0-6E24F946AD24}"/>
              </a:ext>
            </a:extLst>
          </p:cNvPr>
          <p:cNvSpPr txBox="1"/>
          <p:nvPr/>
        </p:nvSpPr>
        <p:spPr>
          <a:xfrm>
            <a:off x="6319934" y="1225895"/>
            <a:ext cx="228205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用户也可以随时根据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关键字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来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搜索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笔记内容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926590" y="76387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444490" y="76200"/>
            <a:ext cx="3688080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sz="3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：笔记编辑页面</a:t>
            </a:r>
          </a:p>
          <a:p>
            <a:pPr indent="0"/>
            <a:endParaRPr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2203" y="1637366"/>
            <a:ext cx="6205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AI助手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同步跟随笔记内容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en-US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en-US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在编写笔记的时候，如果遇到问题或者需要</a:t>
            </a:r>
            <a:r>
              <a:rPr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AI助手帮助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可以随时询问AI助手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帮助用户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补全笔记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或者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答疑解惑</a:t>
            </a:r>
            <a:r>
              <a:rPr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!</a:t>
            </a:r>
          </a:p>
        </p:txBody>
      </p:sp>
      <p:pic>
        <p:nvPicPr>
          <p:cNvPr id="3" name="图片 2" descr="笔记编辑+A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219" y="832037"/>
            <a:ext cx="2837506" cy="5992433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2431908" y="4045463"/>
            <a:ext cx="1566545" cy="72326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"/>
          <p:cNvPicPr>
            <a:picLocks noChangeAspect="1"/>
          </p:cNvPicPr>
          <p:nvPr/>
        </p:nvPicPr>
        <p:blipFill>
          <a:blip r:embed="rId6"/>
          <a:srcRect b="68642"/>
          <a:stretch>
            <a:fillRect/>
          </a:stretch>
        </p:blipFill>
        <p:spPr>
          <a:xfrm>
            <a:off x="0" y="0"/>
            <a:ext cx="12231370" cy="2007235"/>
          </a:xfrm>
          <a:prstGeom prst="rect">
            <a:avLst/>
          </a:prstGeom>
        </p:spPr>
      </p:pic>
      <p:graphicFrame>
        <p:nvGraphicFramePr>
          <p:cNvPr id="18" name="表格 17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270899524"/>
              </p:ext>
            </p:extLst>
          </p:nvPr>
        </p:nvGraphicFramePr>
        <p:xfrm>
          <a:off x="1790964" y="2904676"/>
          <a:ext cx="8469237" cy="2195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5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8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/>
                        <a:t>组员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/>
                        <a:t>分工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/>
                        <a:t>贡献度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8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2352471 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刘震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框架搭建、技术开发、艺术设计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8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2353733 王奕昕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ppt制作、文档撰写、艺术设计</a:t>
                      </a:r>
                    </a:p>
                    <a:p>
                      <a:pPr algn="ctr">
                        <a:buNone/>
                      </a:pPr>
                      <a:endParaRPr lang="en-US" altLang="zh-CN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2351707 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马敏慧智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技术开发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166387"/>
                  </a:ext>
                </a:extLst>
              </a:tr>
            </a:tbl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3569808" y="2136326"/>
            <a:ext cx="5342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1"/>
                </a:solidFill>
                <a:cs typeface="+mn-ea"/>
                <a:sym typeface="+mn-lt"/>
              </a:rPr>
              <a:t>小组成员及分工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AF4563-2D2D-F41A-77FA-424F2BEE7F2D}"/>
              </a:ext>
            </a:extLst>
          </p:cNvPr>
          <p:cNvSpPr txBox="1"/>
          <p:nvPr/>
        </p:nvSpPr>
        <p:spPr>
          <a:xfrm>
            <a:off x="2326990" y="5517931"/>
            <a:ext cx="711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项目公开可访问链接</a:t>
            </a:r>
            <a:r>
              <a:rPr lang="en-US" altLang="zh-CN" dirty="0"/>
              <a:t>:  https://github.com/SinceTodayL/EchoNote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926590" y="76387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444490" y="76200"/>
            <a:ext cx="3688080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：待办页面</a:t>
            </a:r>
          </a:p>
          <a:p>
            <a:pPr indent="0"/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68500" y="1464813"/>
            <a:ext cx="29133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用户可以随时在本界面添加任务，并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勾选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已经完成的任务，完成的任务可以在“已完成”界面中展示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6" name="图片 5" descr="待办界面展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995" y="1042670"/>
            <a:ext cx="2686685" cy="5656580"/>
          </a:xfrm>
          <a:prstGeom prst="rect">
            <a:avLst/>
          </a:prstGeom>
        </p:spPr>
      </p:pic>
      <p:sp>
        <p:nvSpPr>
          <p:cNvPr id="7" name="左弧形箭头 6"/>
          <p:cNvSpPr/>
          <p:nvPr/>
        </p:nvSpPr>
        <p:spPr>
          <a:xfrm>
            <a:off x="2657475" y="3120072"/>
            <a:ext cx="1831975" cy="1501775"/>
          </a:xfrm>
          <a:prstGeom prst="curved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926590" y="76387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444490" y="76200"/>
            <a:ext cx="3688080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助手</a:t>
            </a: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页面</a:t>
            </a:r>
          </a:p>
          <a:p>
            <a:pPr indent="0"/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8965" y="767715"/>
            <a:ext cx="1097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本项目接入</a:t>
            </a:r>
            <a:r>
              <a:rPr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b="1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Qwen3 </a:t>
            </a:r>
            <a:r>
              <a:rPr b="1" dirty="0" err="1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大模型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，用户可以在此界面随时向AI提问，系统支持查看以往聊天记录的功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2240" y="2256790"/>
            <a:ext cx="2548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AI </a:t>
            </a:r>
            <a:r>
              <a:rPr lang="zh-CN" altLang="en-US">
                <a:highlight>
                  <a:srgbClr val="FFFF00"/>
                </a:highlight>
              </a:rPr>
              <a:t>基础问答界面</a:t>
            </a:r>
            <a:r>
              <a:rPr lang="zh-CN" altLang="en-US"/>
              <a:t>展示</a:t>
            </a:r>
          </a:p>
        </p:txBody>
      </p:sp>
      <p:pic>
        <p:nvPicPr>
          <p:cNvPr id="4" name="图片 3" descr="AI基础问答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30" y="1137047"/>
            <a:ext cx="2616660" cy="5609444"/>
          </a:xfrm>
          <a:prstGeom prst="rect">
            <a:avLst/>
          </a:prstGeom>
        </p:spPr>
      </p:pic>
      <p:pic>
        <p:nvPicPr>
          <p:cNvPr id="8" name="图片 7" descr="AI对话历史_删除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252" y="1137047"/>
            <a:ext cx="2590206" cy="560944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44527" y="2071053"/>
            <a:ext cx="14928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对话历史的查看与删除</a:t>
            </a:r>
            <a:endParaRPr lang="zh-CN" altLang="en-US" dirty="0"/>
          </a:p>
          <a:p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6511925" y="2524760"/>
            <a:ext cx="513080" cy="10795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5742305" y="2387600"/>
            <a:ext cx="613410" cy="283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上箭头 12"/>
          <p:cNvSpPr/>
          <p:nvPr/>
        </p:nvSpPr>
        <p:spPr>
          <a:xfrm rot="5400000">
            <a:off x="1135380" y="3204210"/>
            <a:ext cx="1144905" cy="1144905"/>
          </a:xfrm>
          <a:prstGeom prst="bent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上箭头 13"/>
          <p:cNvSpPr/>
          <p:nvPr/>
        </p:nvSpPr>
        <p:spPr>
          <a:xfrm rot="5400000">
            <a:off x="6355715" y="3292475"/>
            <a:ext cx="1144905" cy="1144905"/>
          </a:xfrm>
          <a:prstGeom prst="bent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926590" y="76387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  <a:endParaRPr lang="zh-CN" sz="3600" b="1" spc="10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444490" y="76200"/>
            <a:ext cx="3688080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助手</a:t>
            </a:r>
            <a:r>
              <a:rPr lang="zh-CN" sz="36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</a:rPr>
              <a:t>页面</a:t>
            </a:r>
          </a:p>
          <a:p>
            <a:pPr indent="0"/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48995" y="605409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8965" y="767715"/>
            <a:ext cx="1097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同时，本项目将</a:t>
            </a:r>
            <a:r>
              <a:rPr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AI </a:t>
            </a:r>
            <a:r>
              <a:rPr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与用户的笔记、待办深度结合，让用户可以随时提问关于笔记的内容</a:t>
            </a:r>
            <a:endParaRPr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240" y="2256790"/>
            <a:ext cx="2548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AI </a:t>
            </a:r>
            <a:r>
              <a:rPr lang="zh-CN" altLang="en-US">
                <a:highlight>
                  <a:srgbClr val="FFFF00"/>
                </a:highlight>
              </a:rPr>
              <a:t>智能整合</a:t>
            </a:r>
            <a:r>
              <a:rPr lang="zh-CN" altLang="en-US"/>
              <a:t>备忘录内容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609080" y="2138362"/>
            <a:ext cx="16903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AI 根据备忘录、待办事项</a:t>
            </a:r>
            <a:r>
              <a:rPr lang="zh-CN" altLang="en-US" dirty="0">
                <a:highlight>
                  <a:srgbClr val="FFFF00"/>
                </a:highlight>
                <a:sym typeface="+mn-ea"/>
              </a:rPr>
              <a:t>帮助制定当日计划</a:t>
            </a:r>
          </a:p>
        </p:txBody>
      </p:sp>
      <p:sp>
        <p:nvSpPr>
          <p:cNvPr id="13" name="直角上箭头 12"/>
          <p:cNvSpPr/>
          <p:nvPr/>
        </p:nvSpPr>
        <p:spPr>
          <a:xfrm rot="5400000">
            <a:off x="1135380" y="3204210"/>
            <a:ext cx="1144905" cy="1144905"/>
          </a:xfrm>
          <a:prstGeom prst="bent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上箭头 13"/>
          <p:cNvSpPr/>
          <p:nvPr/>
        </p:nvSpPr>
        <p:spPr>
          <a:xfrm rot="5400000">
            <a:off x="7461622" y="3195079"/>
            <a:ext cx="1144905" cy="1144905"/>
          </a:xfrm>
          <a:prstGeom prst="bent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AI个性化制定计划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80" y="1445260"/>
            <a:ext cx="2484755" cy="5251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AE8271-961C-FD44-418D-7FB185A8B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392" y="1137047"/>
            <a:ext cx="2742858" cy="56035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Yuki\Desktop\ppt\图片素材\19.png19"/>
          <p:cNvPicPr>
            <a:picLocks noChangeAspect="1"/>
          </p:cNvPicPr>
          <p:nvPr/>
        </p:nvPicPr>
        <p:blipFill>
          <a:blip r:embed="rId2"/>
          <a:srcRect l="9" r="9"/>
          <a:stretch>
            <a:fillRect/>
          </a:stretch>
        </p:blipFill>
        <p:spPr>
          <a:xfrm>
            <a:off x="-50800" y="-28575"/>
            <a:ext cx="12293600" cy="69151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586956" y="1028700"/>
            <a:ext cx="5018088" cy="4800600"/>
            <a:chOff x="3586956" y="1028696"/>
            <a:chExt cx="5018088" cy="4800600"/>
          </a:xfrm>
        </p:grpSpPr>
        <p:sp>
          <p:nvSpPr>
            <p:cNvPr id="25" name="椭圆 24"/>
            <p:cNvSpPr/>
            <p:nvPr/>
          </p:nvSpPr>
          <p:spPr>
            <a:xfrm>
              <a:off x="4312444" y="1536696"/>
              <a:ext cx="3784600" cy="3784600"/>
            </a:xfrm>
            <a:prstGeom prst="ellipse">
              <a:avLst/>
            </a:prstGeom>
            <a:solidFill>
              <a:schemeClr val="accent1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143772" y="1371604"/>
              <a:ext cx="4114800" cy="4114800"/>
            </a:xfrm>
            <a:prstGeom prst="ellipse">
              <a:avLst/>
            </a:prstGeom>
            <a:solidFill>
              <a:srgbClr val="476681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7328694" y="137159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5090318" y="2479125"/>
              <a:ext cx="22288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712176" y="3712206"/>
              <a:ext cx="2985135" cy="56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sz="2800" b="1" spc="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评估</a:t>
              </a:r>
              <a:endParaRPr lang="zh-CN" altLang="en-US" sz="2800" b="1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950619" y="3428996"/>
              <a:ext cx="250110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: 空心 30"/>
            <p:cNvSpPr/>
            <p:nvPr/>
          </p:nvSpPr>
          <p:spPr>
            <a:xfrm>
              <a:off x="3800872" y="1028696"/>
              <a:ext cx="4800600" cy="4800600"/>
            </a:xfrm>
            <a:prstGeom prst="donut">
              <a:avLst>
                <a:gd name="adj" fmla="val 1055"/>
              </a:avLst>
            </a:prstGeom>
            <a:solidFill>
              <a:srgbClr val="142B4A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586956" y="460374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906" y="171637"/>
            <a:ext cx="5505449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28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评估</a:t>
            </a:r>
          </a:p>
        </p:txBody>
      </p:sp>
      <p:pic>
        <p:nvPicPr>
          <p:cNvPr id="5" name="图片 4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9735" y="171450"/>
            <a:ext cx="1689735" cy="858520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906145" y="960120"/>
          <a:ext cx="10923905" cy="5642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1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3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评估维度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/>
                    </a:p>
                    <a:p>
                      <a:pPr algn="ctr">
                        <a:buNone/>
                      </a:pPr>
                      <a:r>
                        <a:rPr lang="zh-CN" altLang="en-US" sz="2400"/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/>
                    </a:p>
                    <a:p>
                      <a:pPr algn="ctr">
                        <a:buNone/>
                      </a:pPr>
                      <a:r>
                        <a:rPr lang="zh-CN" altLang="en-US" sz="2400"/>
                        <a:t>缺点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 b="1"/>
                        <a:t>UI界面设计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界面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风格简洁</a:t>
                      </a:r>
                      <a:r>
                        <a:rPr lang="zh-CN" altLang="en-US"/>
                        <a:t>，色彩搭配舒适，符合用户审美</a:t>
                      </a:r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交互流程清晰，常用操作（如新建、搜索、语音输入）入口明显，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易于上手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契合 mental-model 的理念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个性化主题和自定义界面元素较少，用户自定义空间有限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04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</a:t>
                      </a:r>
                    </a:p>
                    <a:p>
                      <a:pPr>
                        <a:buNone/>
                      </a:pP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    </a:t>
                      </a:r>
                    </a:p>
                    <a:p>
                      <a:pPr>
                        <a:buNone/>
                      </a:pPr>
                      <a:r>
                        <a:rPr lang="en-US" altLang="zh-CN"/>
                        <a:t>    </a:t>
                      </a:r>
                      <a:r>
                        <a:rPr lang="en-US" altLang="zh-CN" b="1"/>
                        <a:t> </a:t>
                      </a:r>
                      <a:r>
                        <a:rPr lang="zh-CN" altLang="en-US" b="1"/>
                        <a:t>功能设计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集成AI智能分析，支持快速记录和智能问答，极大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提升</a:t>
                      </a:r>
                      <a:r>
                        <a:rPr lang="zh-CN" altLang="en-US"/>
                        <a:t>了记录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效率</a:t>
                      </a:r>
                      <a:r>
                        <a:rPr lang="zh-CN" altLang="en-US"/>
                        <a:t>和内容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利用率</a:t>
                      </a: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以AI智能感知和分析为桥梁，融合笔记编辑、待办功能，更加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便捷</a:t>
                      </a: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支持本地数据存储，保障数据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安全和隐私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AI分析和语音识别在复杂场景下的准确性和安全性有待提升</a:t>
                      </a:r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输入形式单一，限于开发时间，项目没有实现图片、语音等多媒体文件的插入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905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 </a:t>
                      </a:r>
                      <a:r>
                        <a:rPr lang="zh-CN" altLang="en-US" b="1"/>
                        <a:t>需求契合程度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项目紧密围绕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“高效、智能、便捷”</a:t>
                      </a:r>
                      <a:r>
                        <a:rPr lang="zh-CN" altLang="en-US"/>
                        <a:t>的信息管理需求展开，核心功能与目标用户需求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高度契合</a:t>
                      </a: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跨平台适配</a:t>
                      </a:r>
                      <a:r>
                        <a:rPr lang="zh-CN" altLang="en-US"/>
                        <a:t>满足了用户多终端使用的实际需求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对于部分专业用户或有特殊需求的群体，个性化和扩展性支持尚不充分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906145" y="960120"/>
            <a:ext cx="1786255" cy="9067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19025" y="-50448"/>
            <a:ext cx="4353939" cy="6858000"/>
          </a:xfrm>
          <a:prstGeom prst="rect">
            <a:avLst/>
          </a:prstGeom>
          <a:solidFill>
            <a:srgbClr val="47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 rot="475667">
            <a:off x="4437162" y="1900880"/>
            <a:ext cx="3317664" cy="1186004"/>
          </a:xfrm>
          <a:prstGeom prst="rect">
            <a:avLst/>
          </a:prstGeom>
          <a:solidFill>
            <a:srgbClr val="47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88702" y="2264154"/>
            <a:ext cx="481458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Thanks For Your Attention</a:t>
            </a:r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！</a:t>
            </a:r>
            <a:endParaRPr lang="en-US" altLang="zh-CN" sz="4400" b="1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ea"/>
            </a:endParaRPr>
          </a:p>
          <a:p>
            <a:pPr algn="ctr"/>
            <a:endParaRPr lang="en-US" altLang="zh-CN" sz="4400" b="1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HCI Group7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/>
          <p:nvPr/>
        </p:nvSpPr>
        <p:spPr>
          <a:xfrm>
            <a:off x="998854" y="3514171"/>
            <a:ext cx="558800" cy="558800"/>
          </a:xfrm>
          <a:custGeom>
            <a:avLst/>
            <a:gdLst>
              <a:gd name="T0" fmla="*/ 3884 w 7768"/>
              <a:gd name="T1" fmla="*/ 0 h 7768"/>
              <a:gd name="T2" fmla="*/ 0 w 7768"/>
              <a:gd name="T3" fmla="*/ 3884 h 7768"/>
              <a:gd name="T4" fmla="*/ 3884 w 7768"/>
              <a:gd name="T5" fmla="*/ 7768 h 7768"/>
              <a:gd name="T6" fmla="*/ 7768 w 7768"/>
              <a:gd name="T7" fmla="*/ 3884 h 7768"/>
              <a:gd name="T8" fmla="*/ 3884 w 7768"/>
              <a:gd name="T9" fmla="*/ 0 h 7768"/>
              <a:gd name="T10" fmla="*/ 7298 w 7768"/>
              <a:gd name="T11" fmla="*/ 3884 h 7768"/>
              <a:gd name="T12" fmla="*/ 3884 w 7768"/>
              <a:gd name="T13" fmla="*/ 7298 h 7768"/>
              <a:gd name="T14" fmla="*/ 470 w 7768"/>
              <a:gd name="T15" fmla="*/ 3884 h 7768"/>
              <a:gd name="T16" fmla="*/ 470 w 7768"/>
              <a:gd name="T17" fmla="*/ 3884 h 7768"/>
              <a:gd name="T18" fmla="*/ 470 w 7768"/>
              <a:gd name="T19" fmla="*/ 3884 h 7768"/>
              <a:gd name="T20" fmla="*/ 3884 w 7768"/>
              <a:gd name="T21" fmla="*/ 470 h 7768"/>
              <a:gd name="T22" fmla="*/ 7298 w 7768"/>
              <a:gd name="T23" fmla="*/ 3884 h 7768"/>
              <a:gd name="T24" fmla="*/ 7298 w 7768"/>
              <a:gd name="T25" fmla="*/ 3884 h 7768"/>
              <a:gd name="T26" fmla="*/ 5054 w 7768"/>
              <a:gd name="T27" fmla="*/ 3217 h 7768"/>
              <a:gd name="T28" fmla="*/ 3884 w 7768"/>
              <a:gd name="T29" fmla="*/ 4182 h 7768"/>
              <a:gd name="T30" fmla="*/ 2714 w 7768"/>
              <a:gd name="T31" fmla="*/ 3217 h 7768"/>
              <a:gd name="T32" fmla="*/ 2415 w 7768"/>
              <a:gd name="T33" fmla="*/ 3580 h 7768"/>
              <a:gd name="T34" fmla="*/ 3884 w 7768"/>
              <a:gd name="T35" fmla="*/ 4791 h 7768"/>
              <a:gd name="T36" fmla="*/ 5353 w 7768"/>
              <a:gd name="T37" fmla="*/ 3580 h 7768"/>
              <a:gd name="T38" fmla="*/ 5054 w 7768"/>
              <a:gd name="T39" fmla="*/ 3217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68" h="7768">
                <a:moveTo>
                  <a:pt x="3884" y="0"/>
                </a:moveTo>
                <a:cubicBezTo>
                  <a:pt x="1743" y="0"/>
                  <a:pt x="0" y="1742"/>
                  <a:pt x="0" y="3884"/>
                </a:cubicBezTo>
                <a:cubicBezTo>
                  <a:pt x="0" y="6025"/>
                  <a:pt x="1743" y="7768"/>
                  <a:pt x="3884" y="7768"/>
                </a:cubicBezTo>
                <a:cubicBezTo>
                  <a:pt x="6025" y="7768"/>
                  <a:pt x="7768" y="6025"/>
                  <a:pt x="7768" y="3884"/>
                </a:cubicBezTo>
                <a:cubicBezTo>
                  <a:pt x="7768" y="1742"/>
                  <a:pt x="6025" y="0"/>
                  <a:pt x="3884" y="0"/>
                </a:cubicBezTo>
                <a:close/>
                <a:moveTo>
                  <a:pt x="7298" y="3884"/>
                </a:moveTo>
                <a:cubicBezTo>
                  <a:pt x="7298" y="5766"/>
                  <a:pt x="5767" y="7298"/>
                  <a:pt x="3884" y="7298"/>
                </a:cubicBezTo>
                <a:cubicBezTo>
                  <a:pt x="2002" y="7298"/>
                  <a:pt x="470" y="5766"/>
                  <a:pt x="470" y="3884"/>
                </a:cubicBezTo>
                <a:lnTo>
                  <a:pt x="470" y="3884"/>
                </a:lnTo>
                <a:lnTo>
                  <a:pt x="470" y="3884"/>
                </a:lnTo>
                <a:cubicBezTo>
                  <a:pt x="470" y="2001"/>
                  <a:pt x="2002" y="470"/>
                  <a:pt x="3884" y="470"/>
                </a:cubicBezTo>
                <a:cubicBezTo>
                  <a:pt x="5767" y="470"/>
                  <a:pt x="7298" y="2001"/>
                  <a:pt x="7298" y="3884"/>
                </a:cubicBezTo>
                <a:lnTo>
                  <a:pt x="7298" y="3884"/>
                </a:lnTo>
                <a:close/>
                <a:moveTo>
                  <a:pt x="5054" y="3217"/>
                </a:moveTo>
                <a:lnTo>
                  <a:pt x="3884" y="4182"/>
                </a:lnTo>
                <a:lnTo>
                  <a:pt x="2714" y="3217"/>
                </a:lnTo>
                <a:lnTo>
                  <a:pt x="2415" y="3580"/>
                </a:lnTo>
                <a:lnTo>
                  <a:pt x="3884" y="4791"/>
                </a:lnTo>
                <a:lnTo>
                  <a:pt x="5353" y="3580"/>
                </a:lnTo>
                <a:lnTo>
                  <a:pt x="5054" y="3217"/>
                </a:lnTo>
                <a:close/>
              </a:path>
            </a:pathLst>
          </a:cu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Rectangle 4"/>
          <p:cNvSpPr/>
          <p:nvPr/>
        </p:nvSpPr>
        <p:spPr>
          <a:xfrm>
            <a:off x="3277022" y="3514171"/>
            <a:ext cx="558800" cy="558800"/>
          </a:xfrm>
          <a:custGeom>
            <a:avLst/>
            <a:gdLst>
              <a:gd name="T0" fmla="*/ 3884 w 7768"/>
              <a:gd name="T1" fmla="*/ 0 h 7768"/>
              <a:gd name="T2" fmla="*/ 0 w 7768"/>
              <a:gd name="T3" fmla="*/ 3884 h 7768"/>
              <a:gd name="T4" fmla="*/ 3884 w 7768"/>
              <a:gd name="T5" fmla="*/ 7768 h 7768"/>
              <a:gd name="T6" fmla="*/ 7768 w 7768"/>
              <a:gd name="T7" fmla="*/ 3884 h 7768"/>
              <a:gd name="T8" fmla="*/ 3884 w 7768"/>
              <a:gd name="T9" fmla="*/ 0 h 7768"/>
              <a:gd name="T10" fmla="*/ 7298 w 7768"/>
              <a:gd name="T11" fmla="*/ 3884 h 7768"/>
              <a:gd name="T12" fmla="*/ 3884 w 7768"/>
              <a:gd name="T13" fmla="*/ 7298 h 7768"/>
              <a:gd name="T14" fmla="*/ 470 w 7768"/>
              <a:gd name="T15" fmla="*/ 3884 h 7768"/>
              <a:gd name="T16" fmla="*/ 470 w 7768"/>
              <a:gd name="T17" fmla="*/ 3884 h 7768"/>
              <a:gd name="T18" fmla="*/ 470 w 7768"/>
              <a:gd name="T19" fmla="*/ 3884 h 7768"/>
              <a:gd name="T20" fmla="*/ 3884 w 7768"/>
              <a:gd name="T21" fmla="*/ 470 h 7768"/>
              <a:gd name="T22" fmla="*/ 7298 w 7768"/>
              <a:gd name="T23" fmla="*/ 3884 h 7768"/>
              <a:gd name="T24" fmla="*/ 7298 w 7768"/>
              <a:gd name="T25" fmla="*/ 3884 h 7768"/>
              <a:gd name="T26" fmla="*/ 5054 w 7768"/>
              <a:gd name="T27" fmla="*/ 3217 h 7768"/>
              <a:gd name="T28" fmla="*/ 3884 w 7768"/>
              <a:gd name="T29" fmla="*/ 4182 h 7768"/>
              <a:gd name="T30" fmla="*/ 2714 w 7768"/>
              <a:gd name="T31" fmla="*/ 3217 h 7768"/>
              <a:gd name="T32" fmla="*/ 2415 w 7768"/>
              <a:gd name="T33" fmla="*/ 3580 h 7768"/>
              <a:gd name="T34" fmla="*/ 3884 w 7768"/>
              <a:gd name="T35" fmla="*/ 4791 h 7768"/>
              <a:gd name="T36" fmla="*/ 5353 w 7768"/>
              <a:gd name="T37" fmla="*/ 3580 h 7768"/>
              <a:gd name="T38" fmla="*/ 5054 w 7768"/>
              <a:gd name="T39" fmla="*/ 3217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68" h="7768">
                <a:moveTo>
                  <a:pt x="3884" y="0"/>
                </a:moveTo>
                <a:cubicBezTo>
                  <a:pt x="1743" y="0"/>
                  <a:pt x="0" y="1742"/>
                  <a:pt x="0" y="3884"/>
                </a:cubicBezTo>
                <a:cubicBezTo>
                  <a:pt x="0" y="6025"/>
                  <a:pt x="1743" y="7768"/>
                  <a:pt x="3884" y="7768"/>
                </a:cubicBezTo>
                <a:cubicBezTo>
                  <a:pt x="6025" y="7768"/>
                  <a:pt x="7768" y="6025"/>
                  <a:pt x="7768" y="3884"/>
                </a:cubicBezTo>
                <a:cubicBezTo>
                  <a:pt x="7768" y="1742"/>
                  <a:pt x="6025" y="0"/>
                  <a:pt x="3884" y="0"/>
                </a:cubicBezTo>
                <a:close/>
                <a:moveTo>
                  <a:pt x="7298" y="3884"/>
                </a:moveTo>
                <a:cubicBezTo>
                  <a:pt x="7298" y="5766"/>
                  <a:pt x="5767" y="7298"/>
                  <a:pt x="3884" y="7298"/>
                </a:cubicBezTo>
                <a:cubicBezTo>
                  <a:pt x="2002" y="7298"/>
                  <a:pt x="470" y="5766"/>
                  <a:pt x="470" y="3884"/>
                </a:cubicBezTo>
                <a:lnTo>
                  <a:pt x="470" y="3884"/>
                </a:lnTo>
                <a:lnTo>
                  <a:pt x="470" y="3884"/>
                </a:lnTo>
                <a:cubicBezTo>
                  <a:pt x="470" y="2001"/>
                  <a:pt x="2002" y="470"/>
                  <a:pt x="3884" y="470"/>
                </a:cubicBezTo>
                <a:cubicBezTo>
                  <a:pt x="5767" y="470"/>
                  <a:pt x="7298" y="2001"/>
                  <a:pt x="7298" y="3884"/>
                </a:cubicBezTo>
                <a:lnTo>
                  <a:pt x="7298" y="3884"/>
                </a:lnTo>
                <a:close/>
                <a:moveTo>
                  <a:pt x="5054" y="3217"/>
                </a:moveTo>
                <a:lnTo>
                  <a:pt x="3884" y="4182"/>
                </a:lnTo>
                <a:lnTo>
                  <a:pt x="2714" y="3217"/>
                </a:lnTo>
                <a:lnTo>
                  <a:pt x="2415" y="3580"/>
                </a:lnTo>
                <a:lnTo>
                  <a:pt x="3884" y="4791"/>
                </a:lnTo>
                <a:lnTo>
                  <a:pt x="5353" y="3580"/>
                </a:lnTo>
                <a:lnTo>
                  <a:pt x="5054" y="3217"/>
                </a:lnTo>
                <a:close/>
              </a:path>
            </a:pathLst>
          </a:cu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Rectangle 5"/>
          <p:cNvSpPr/>
          <p:nvPr/>
        </p:nvSpPr>
        <p:spPr>
          <a:xfrm>
            <a:off x="5731085" y="3561796"/>
            <a:ext cx="558800" cy="558800"/>
          </a:xfrm>
          <a:custGeom>
            <a:avLst/>
            <a:gdLst>
              <a:gd name="T0" fmla="*/ 3884 w 7768"/>
              <a:gd name="T1" fmla="*/ 0 h 7768"/>
              <a:gd name="T2" fmla="*/ 0 w 7768"/>
              <a:gd name="T3" fmla="*/ 3884 h 7768"/>
              <a:gd name="T4" fmla="*/ 3884 w 7768"/>
              <a:gd name="T5" fmla="*/ 7768 h 7768"/>
              <a:gd name="T6" fmla="*/ 7768 w 7768"/>
              <a:gd name="T7" fmla="*/ 3884 h 7768"/>
              <a:gd name="T8" fmla="*/ 3884 w 7768"/>
              <a:gd name="T9" fmla="*/ 0 h 7768"/>
              <a:gd name="T10" fmla="*/ 7298 w 7768"/>
              <a:gd name="T11" fmla="*/ 3884 h 7768"/>
              <a:gd name="T12" fmla="*/ 3884 w 7768"/>
              <a:gd name="T13" fmla="*/ 7298 h 7768"/>
              <a:gd name="T14" fmla="*/ 470 w 7768"/>
              <a:gd name="T15" fmla="*/ 3884 h 7768"/>
              <a:gd name="T16" fmla="*/ 470 w 7768"/>
              <a:gd name="T17" fmla="*/ 3884 h 7768"/>
              <a:gd name="T18" fmla="*/ 470 w 7768"/>
              <a:gd name="T19" fmla="*/ 3884 h 7768"/>
              <a:gd name="T20" fmla="*/ 3884 w 7768"/>
              <a:gd name="T21" fmla="*/ 470 h 7768"/>
              <a:gd name="T22" fmla="*/ 7298 w 7768"/>
              <a:gd name="T23" fmla="*/ 3884 h 7768"/>
              <a:gd name="T24" fmla="*/ 7298 w 7768"/>
              <a:gd name="T25" fmla="*/ 3884 h 7768"/>
              <a:gd name="T26" fmla="*/ 5054 w 7768"/>
              <a:gd name="T27" fmla="*/ 3217 h 7768"/>
              <a:gd name="T28" fmla="*/ 3884 w 7768"/>
              <a:gd name="T29" fmla="*/ 4182 h 7768"/>
              <a:gd name="T30" fmla="*/ 2714 w 7768"/>
              <a:gd name="T31" fmla="*/ 3217 h 7768"/>
              <a:gd name="T32" fmla="*/ 2415 w 7768"/>
              <a:gd name="T33" fmla="*/ 3580 h 7768"/>
              <a:gd name="T34" fmla="*/ 3884 w 7768"/>
              <a:gd name="T35" fmla="*/ 4791 h 7768"/>
              <a:gd name="T36" fmla="*/ 5353 w 7768"/>
              <a:gd name="T37" fmla="*/ 3580 h 7768"/>
              <a:gd name="T38" fmla="*/ 5054 w 7768"/>
              <a:gd name="T39" fmla="*/ 3217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68" h="7768">
                <a:moveTo>
                  <a:pt x="3884" y="0"/>
                </a:moveTo>
                <a:cubicBezTo>
                  <a:pt x="1743" y="0"/>
                  <a:pt x="0" y="1742"/>
                  <a:pt x="0" y="3884"/>
                </a:cubicBezTo>
                <a:cubicBezTo>
                  <a:pt x="0" y="6025"/>
                  <a:pt x="1743" y="7768"/>
                  <a:pt x="3884" y="7768"/>
                </a:cubicBezTo>
                <a:cubicBezTo>
                  <a:pt x="6025" y="7768"/>
                  <a:pt x="7768" y="6025"/>
                  <a:pt x="7768" y="3884"/>
                </a:cubicBezTo>
                <a:cubicBezTo>
                  <a:pt x="7768" y="1742"/>
                  <a:pt x="6025" y="0"/>
                  <a:pt x="3884" y="0"/>
                </a:cubicBezTo>
                <a:close/>
                <a:moveTo>
                  <a:pt x="7298" y="3884"/>
                </a:moveTo>
                <a:cubicBezTo>
                  <a:pt x="7298" y="5766"/>
                  <a:pt x="5767" y="7298"/>
                  <a:pt x="3884" y="7298"/>
                </a:cubicBezTo>
                <a:cubicBezTo>
                  <a:pt x="2002" y="7298"/>
                  <a:pt x="470" y="5766"/>
                  <a:pt x="470" y="3884"/>
                </a:cubicBezTo>
                <a:lnTo>
                  <a:pt x="470" y="3884"/>
                </a:lnTo>
                <a:lnTo>
                  <a:pt x="470" y="3884"/>
                </a:lnTo>
                <a:cubicBezTo>
                  <a:pt x="470" y="2001"/>
                  <a:pt x="2002" y="470"/>
                  <a:pt x="3884" y="470"/>
                </a:cubicBezTo>
                <a:cubicBezTo>
                  <a:pt x="5767" y="470"/>
                  <a:pt x="7298" y="2001"/>
                  <a:pt x="7298" y="3884"/>
                </a:cubicBezTo>
                <a:lnTo>
                  <a:pt x="7298" y="3884"/>
                </a:lnTo>
                <a:close/>
                <a:moveTo>
                  <a:pt x="5054" y="3217"/>
                </a:moveTo>
                <a:lnTo>
                  <a:pt x="3884" y="4182"/>
                </a:lnTo>
                <a:lnTo>
                  <a:pt x="2714" y="3217"/>
                </a:lnTo>
                <a:lnTo>
                  <a:pt x="2415" y="3580"/>
                </a:lnTo>
                <a:lnTo>
                  <a:pt x="3884" y="4791"/>
                </a:lnTo>
                <a:lnTo>
                  <a:pt x="5353" y="3580"/>
                </a:lnTo>
                <a:lnTo>
                  <a:pt x="5054" y="3217"/>
                </a:lnTo>
                <a:close/>
              </a:path>
            </a:pathLst>
          </a:cu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8184514" y="3514171"/>
            <a:ext cx="558800" cy="558800"/>
          </a:xfrm>
          <a:custGeom>
            <a:avLst/>
            <a:gdLst>
              <a:gd name="T0" fmla="*/ 3884 w 7768"/>
              <a:gd name="T1" fmla="*/ 0 h 7768"/>
              <a:gd name="T2" fmla="*/ 0 w 7768"/>
              <a:gd name="T3" fmla="*/ 3884 h 7768"/>
              <a:gd name="T4" fmla="*/ 3884 w 7768"/>
              <a:gd name="T5" fmla="*/ 7768 h 7768"/>
              <a:gd name="T6" fmla="*/ 7768 w 7768"/>
              <a:gd name="T7" fmla="*/ 3884 h 7768"/>
              <a:gd name="T8" fmla="*/ 3884 w 7768"/>
              <a:gd name="T9" fmla="*/ 0 h 7768"/>
              <a:gd name="T10" fmla="*/ 7298 w 7768"/>
              <a:gd name="T11" fmla="*/ 3884 h 7768"/>
              <a:gd name="T12" fmla="*/ 3884 w 7768"/>
              <a:gd name="T13" fmla="*/ 7298 h 7768"/>
              <a:gd name="T14" fmla="*/ 470 w 7768"/>
              <a:gd name="T15" fmla="*/ 3884 h 7768"/>
              <a:gd name="T16" fmla="*/ 470 w 7768"/>
              <a:gd name="T17" fmla="*/ 3884 h 7768"/>
              <a:gd name="T18" fmla="*/ 470 w 7768"/>
              <a:gd name="T19" fmla="*/ 3884 h 7768"/>
              <a:gd name="T20" fmla="*/ 3884 w 7768"/>
              <a:gd name="T21" fmla="*/ 470 h 7768"/>
              <a:gd name="T22" fmla="*/ 7298 w 7768"/>
              <a:gd name="T23" fmla="*/ 3884 h 7768"/>
              <a:gd name="T24" fmla="*/ 7298 w 7768"/>
              <a:gd name="T25" fmla="*/ 3884 h 7768"/>
              <a:gd name="T26" fmla="*/ 5054 w 7768"/>
              <a:gd name="T27" fmla="*/ 3217 h 7768"/>
              <a:gd name="T28" fmla="*/ 3884 w 7768"/>
              <a:gd name="T29" fmla="*/ 4182 h 7768"/>
              <a:gd name="T30" fmla="*/ 2714 w 7768"/>
              <a:gd name="T31" fmla="*/ 3217 h 7768"/>
              <a:gd name="T32" fmla="*/ 2415 w 7768"/>
              <a:gd name="T33" fmla="*/ 3580 h 7768"/>
              <a:gd name="T34" fmla="*/ 3884 w 7768"/>
              <a:gd name="T35" fmla="*/ 4791 h 7768"/>
              <a:gd name="T36" fmla="*/ 5353 w 7768"/>
              <a:gd name="T37" fmla="*/ 3580 h 7768"/>
              <a:gd name="T38" fmla="*/ 5054 w 7768"/>
              <a:gd name="T39" fmla="*/ 3217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68" h="7768">
                <a:moveTo>
                  <a:pt x="3884" y="0"/>
                </a:moveTo>
                <a:cubicBezTo>
                  <a:pt x="1743" y="0"/>
                  <a:pt x="0" y="1742"/>
                  <a:pt x="0" y="3884"/>
                </a:cubicBezTo>
                <a:cubicBezTo>
                  <a:pt x="0" y="6025"/>
                  <a:pt x="1743" y="7768"/>
                  <a:pt x="3884" y="7768"/>
                </a:cubicBezTo>
                <a:cubicBezTo>
                  <a:pt x="6025" y="7768"/>
                  <a:pt x="7768" y="6025"/>
                  <a:pt x="7768" y="3884"/>
                </a:cubicBezTo>
                <a:cubicBezTo>
                  <a:pt x="7768" y="1742"/>
                  <a:pt x="6025" y="0"/>
                  <a:pt x="3884" y="0"/>
                </a:cubicBezTo>
                <a:close/>
                <a:moveTo>
                  <a:pt x="7298" y="3884"/>
                </a:moveTo>
                <a:cubicBezTo>
                  <a:pt x="7298" y="5766"/>
                  <a:pt x="5767" y="7298"/>
                  <a:pt x="3884" y="7298"/>
                </a:cubicBezTo>
                <a:cubicBezTo>
                  <a:pt x="2002" y="7298"/>
                  <a:pt x="470" y="5766"/>
                  <a:pt x="470" y="3884"/>
                </a:cubicBezTo>
                <a:lnTo>
                  <a:pt x="470" y="3884"/>
                </a:lnTo>
                <a:lnTo>
                  <a:pt x="470" y="3884"/>
                </a:lnTo>
                <a:cubicBezTo>
                  <a:pt x="470" y="2001"/>
                  <a:pt x="2002" y="470"/>
                  <a:pt x="3884" y="470"/>
                </a:cubicBezTo>
                <a:cubicBezTo>
                  <a:pt x="5767" y="470"/>
                  <a:pt x="7298" y="2001"/>
                  <a:pt x="7298" y="3884"/>
                </a:cubicBezTo>
                <a:lnTo>
                  <a:pt x="7298" y="3884"/>
                </a:lnTo>
                <a:close/>
                <a:moveTo>
                  <a:pt x="5054" y="3217"/>
                </a:moveTo>
                <a:lnTo>
                  <a:pt x="3884" y="4182"/>
                </a:lnTo>
                <a:lnTo>
                  <a:pt x="2714" y="3217"/>
                </a:lnTo>
                <a:lnTo>
                  <a:pt x="2415" y="3580"/>
                </a:lnTo>
                <a:lnTo>
                  <a:pt x="3884" y="4791"/>
                </a:lnTo>
                <a:lnTo>
                  <a:pt x="5353" y="3580"/>
                </a:lnTo>
                <a:lnTo>
                  <a:pt x="5054" y="3217"/>
                </a:lnTo>
                <a:close/>
              </a:path>
            </a:pathLst>
          </a:cu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04625" y="3646886"/>
            <a:ext cx="50800" cy="292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58054" y="3647521"/>
            <a:ext cx="50800" cy="292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68938" y="3601801"/>
            <a:ext cx="50800" cy="292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4015" y="4789805"/>
            <a:ext cx="16084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2000" b="1" spc="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项目背景与相关工作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62580" y="4876800"/>
            <a:ext cx="15633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2000" b="1" spc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需求分析及项目目标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49520" y="4877435"/>
            <a:ext cx="1763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2000" b="1" spc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原型设计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292340" y="4878070"/>
            <a:ext cx="2186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2000" b="1" spc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424765" y="2163168"/>
            <a:ext cx="53424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cs typeface="+mn-ea"/>
                <a:sym typeface="+mn-lt"/>
              </a:rPr>
              <a:t>CONTENT</a:t>
            </a:r>
            <a:endParaRPr lang="zh-CN" altLang="en-US" sz="4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9147" y="6143625"/>
            <a:ext cx="75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101870" y="6140450"/>
            <a:ext cx="75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91588" y="6153150"/>
            <a:ext cx="75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83541" y="6143625"/>
            <a:ext cx="75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 descr="20"/>
          <p:cNvPicPr>
            <a:picLocks noChangeAspect="1"/>
          </p:cNvPicPr>
          <p:nvPr/>
        </p:nvPicPr>
        <p:blipFill>
          <a:blip r:embed="rId5"/>
          <a:srcRect b="68642"/>
          <a:stretch>
            <a:fillRect/>
          </a:stretch>
        </p:blipFill>
        <p:spPr>
          <a:xfrm>
            <a:off x="0" y="0"/>
            <a:ext cx="12231370" cy="20072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551458" y="3646886"/>
            <a:ext cx="50800" cy="292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10589894" y="3546556"/>
            <a:ext cx="558800" cy="558800"/>
          </a:xfrm>
          <a:custGeom>
            <a:avLst/>
            <a:gdLst>
              <a:gd name="T0" fmla="*/ 3884 w 7768"/>
              <a:gd name="T1" fmla="*/ 0 h 7768"/>
              <a:gd name="T2" fmla="*/ 0 w 7768"/>
              <a:gd name="T3" fmla="*/ 3884 h 7768"/>
              <a:gd name="T4" fmla="*/ 3884 w 7768"/>
              <a:gd name="T5" fmla="*/ 7768 h 7768"/>
              <a:gd name="T6" fmla="*/ 7768 w 7768"/>
              <a:gd name="T7" fmla="*/ 3884 h 7768"/>
              <a:gd name="T8" fmla="*/ 3884 w 7768"/>
              <a:gd name="T9" fmla="*/ 0 h 7768"/>
              <a:gd name="T10" fmla="*/ 7298 w 7768"/>
              <a:gd name="T11" fmla="*/ 3884 h 7768"/>
              <a:gd name="T12" fmla="*/ 3884 w 7768"/>
              <a:gd name="T13" fmla="*/ 7298 h 7768"/>
              <a:gd name="T14" fmla="*/ 470 w 7768"/>
              <a:gd name="T15" fmla="*/ 3884 h 7768"/>
              <a:gd name="T16" fmla="*/ 470 w 7768"/>
              <a:gd name="T17" fmla="*/ 3884 h 7768"/>
              <a:gd name="T18" fmla="*/ 470 w 7768"/>
              <a:gd name="T19" fmla="*/ 3884 h 7768"/>
              <a:gd name="T20" fmla="*/ 3884 w 7768"/>
              <a:gd name="T21" fmla="*/ 470 h 7768"/>
              <a:gd name="T22" fmla="*/ 7298 w 7768"/>
              <a:gd name="T23" fmla="*/ 3884 h 7768"/>
              <a:gd name="T24" fmla="*/ 7298 w 7768"/>
              <a:gd name="T25" fmla="*/ 3884 h 7768"/>
              <a:gd name="T26" fmla="*/ 5054 w 7768"/>
              <a:gd name="T27" fmla="*/ 3217 h 7768"/>
              <a:gd name="T28" fmla="*/ 3884 w 7768"/>
              <a:gd name="T29" fmla="*/ 4182 h 7768"/>
              <a:gd name="T30" fmla="*/ 2714 w 7768"/>
              <a:gd name="T31" fmla="*/ 3217 h 7768"/>
              <a:gd name="T32" fmla="*/ 2415 w 7768"/>
              <a:gd name="T33" fmla="*/ 3580 h 7768"/>
              <a:gd name="T34" fmla="*/ 3884 w 7768"/>
              <a:gd name="T35" fmla="*/ 4791 h 7768"/>
              <a:gd name="T36" fmla="*/ 5353 w 7768"/>
              <a:gd name="T37" fmla="*/ 3580 h 7768"/>
              <a:gd name="T38" fmla="*/ 5054 w 7768"/>
              <a:gd name="T39" fmla="*/ 3217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68" h="7768">
                <a:moveTo>
                  <a:pt x="3884" y="0"/>
                </a:moveTo>
                <a:cubicBezTo>
                  <a:pt x="1743" y="0"/>
                  <a:pt x="0" y="1742"/>
                  <a:pt x="0" y="3884"/>
                </a:cubicBezTo>
                <a:cubicBezTo>
                  <a:pt x="0" y="6025"/>
                  <a:pt x="1743" y="7768"/>
                  <a:pt x="3884" y="7768"/>
                </a:cubicBezTo>
                <a:cubicBezTo>
                  <a:pt x="6025" y="7768"/>
                  <a:pt x="7768" y="6025"/>
                  <a:pt x="7768" y="3884"/>
                </a:cubicBezTo>
                <a:cubicBezTo>
                  <a:pt x="7768" y="1742"/>
                  <a:pt x="6025" y="0"/>
                  <a:pt x="3884" y="0"/>
                </a:cubicBezTo>
                <a:close/>
                <a:moveTo>
                  <a:pt x="7298" y="3884"/>
                </a:moveTo>
                <a:cubicBezTo>
                  <a:pt x="7298" y="5766"/>
                  <a:pt x="5767" y="7298"/>
                  <a:pt x="3884" y="7298"/>
                </a:cubicBezTo>
                <a:cubicBezTo>
                  <a:pt x="2002" y="7298"/>
                  <a:pt x="470" y="5766"/>
                  <a:pt x="470" y="3884"/>
                </a:cubicBezTo>
                <a:lnTo>
                  <a:pt x="470" y="3884"/>
                </a:lnTo>
                <a:lnTo>
                  <a:pt x="470" y="3884"/>
                </a:lnTo>
                <a:cubicBezTo>
                  <a:pt x="470" y="2001"/>
                  <a:pt x="2002" y="470"/>
                  <a:pt x="3884" y="470"/>
                </a:cubicBezTo>
                <a:cubicBezTo>
                  <a:pt x="5767" y="470"/>
                  <a:pt x="7298" y="2001"/>
                  <a:pt x="7298" y="3884"/>
                </a:cubicBezTo>
                <a:lnTo>
                  <a:pt x="7298" y="3884"/>
                </a:lnTo>
                <a:close/>
                <a:moveTo>
                  <a:pt x="5054" y="3217"/>
                </a:moveTo>
                <a:lnTo>
                  <a:pt x="3884" y="4182"/>
                </a:lnTo>
                <a:lnTo>
                  <a:pt x="2714" y="3217"/>
                </a:lnTo>
                <a:lnTo>
                  <a:pt x="2415" y="3580"/>
                </a:lnTo>
                <a:lnTo>
                  <a:pt x="3884" y="4791"/>
                </a:lnTo>
                <a:lnTo>
                  <a:pt x="5353" y="3580"/>
                </a:lnTo>
                <a:lnTo>
                  <a:pt x="5054" y="3217"/>
                </a:lnTo>
                <a:close/>
              </a:path>
            </a:pathLst>
          </a:cu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62490" y="4878070"/>
            <a:ext cx="218630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2000" b="1" spc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评估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475916" y="6153150"/>
            <a:ext cx="7588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Yuki\Desktop\ppt\图片素材\19.png19"/>
          <p:cNvPicPr>
            <a:picLocks noChangeAspect="1"/>
          </p:cNvPicPr>
          <p:nvPr/>
        </p:nvPicPr>
        <p:blipFill>
          <a:blip r:embed="rId2"/>
          <a:srcRect l="9" r="9"/>
          <a:stretch>
            <a:fillRect/>
          </a:stretch>
        </p:blipFill>
        <p:spPr>
          <a:xfrm>
            <a:off x="-50800" y="-28575"/>
            <a:ext cx="12293600" cy="69151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586956" y="1028700"/>
            <a:ext cx="5018088" cy="4800600"/>
            <a:chOff x="3586956" y="1028696"/>
            <a:chExt cx="5018088" cy="4800600"/>
          </a:xfrm>
        </p:grpSpPr>
        <p:sp>
          <p:nvSpPr>
            <p:cNvPr id="25" name="椭圆 24"/>
            <p:cNvSpPr/>
            <p:nvPr/>
          </p:nvSpPr>
          <p:spPr>
            <a:xfrm>
              <a:off x="4312444" y="1536696"/>
              <a:ext cx="3784600" cy="3784600"/>
            </a:xfrm>
            <a:prstGeom prst="ellipse">
              <a:avLst/>
            </a:prstGeom>
            <a:solidFill>
              <a:schemeClr val="accent1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143772" y="1371604"/>
              <a:ext cx="4114800" cy="4114800"/>
            </a:xfrm>
            <a:prstGeom prst="ellipse">
              <a:avLst/>
            </a:prstGeom>
            <a:solidFill>
              <a:srgbClr val="476681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7328694" y="137159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5090318" y="2479125"/>
              <a:ext cx="22288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534163" y="3712206"/>
              <a:ext cx="3562881" cy="56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sz="2800" b="1" spc="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项目背景与相关工作</a:t>
              </a:r>
              <a:endParaRPr lang="zh-CN" altLang="en-US" sz="2800" b="1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950619" y="3428996"/>
              <a:ext cx="250110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: 空心 30"/>
            <p:cNvSpPr/>
            <p:nvPr/>
          </p:nvSpPr>
          <p:spPr>
            <a:xfrm>
              <a:off x="3800872" y="1028696"/>
              <a:ext cx="4800600" cy="4800600"/>
            </a:xfrm>
            <a:prstGeom prst="donut">
              <a:avLst>
                <a:gd name="adj" fmla="val 1055"/>
              </a:avLst>
            </a:prstGeom>
            <a:solidFill>
              <a:srgbClr val="142B4A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586956" y="460374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/>
        </p:nvSpPr>
        <p:spPr>
          <a:xfrm>
            <a:off x="0" y="0"/>
            <a:ext cx="5156200" cy="6858000"/>
          </a:xfrm>
          <a:custGeom>
            <a:avLst/>
            <a:gdLst>
              <a:gd name="connsiteX0" fmla="*/ 1416050 w 5156200"/>
              <a:gd name="connsiteY0" fmla="*/ 0 h 7480300"/>
              <a:gd name="connsiteX1" fmla="*/ 5156200 w 5156200"/>
              <a:gd name="connsiteY1" fmla="*/ 3740150 h 7480300"/>
              <a:gd name="connsiteX2" fmla="*/ 1416050 w 5156200"/>
              <a:gd name="connsiteY2" fmla="*/ 7480300 h 7480300"/>
              <a:gd name="connsiteX3" fmla="*/ 130061 w 5156200"/>
              <a:gd name="connsiteY3" fmla="*/ 7253349 h 7480300"/>
              <a:gd name="connsiteX4" fmla="*/ 0 w 5156200"/>
              <a:gd name="connsiteY4" fmla="*/ 7202068 h 7480300"/>
              <a:gd name="connsiteX5" fmla="*/ 0 w 5156200"/>
              <a:gd name="connsiteY5" fmla="*/ 278233 h 7480300"/>
              <a:gd name="connsiteX6" fmla="*/ 130061 w 5156200"/>
              <a:gd name="connsiteY6" fmla="*/ 226951 h 7480300"/>
              <a:gd name="connsiteX7" fmla="*/ 1416050 w 5156200"/>
              <a:gd name="connsiteY7" fmla="*/ 0 h 748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0" h="10800">
                <a:moveTo>
                  <a:pt x="0" y="0"/>
                </a:moveTo>
                <a:lnTo>
                  <a:pt x="4586" y="0"/>
                </a:lnTo>
                <a:lnTo>
                  <a:pt x="4589" y="1"/>
                </a:lnTo>
                <a:cubicBezTo>
                  <a:pt x="6667" y="911"/>
                  <a:pt x="8120" y="2986"/>
                  <a:pt x="8120" y="5400"/>
                </a:cubicBezTo>
                <a:cubicBezTo>
                  <a:pt x="8120" y="7814"/>
                  <a:pt x="6667" y="9889"/>
                  <a:pt x="4589" y="10799"/>
                </a:cubicBezTo>
                <a:lnTo>
                  <a:pt x="4586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10727" y="1230542"/>
            <a:ext cx="6357554" cy="3001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用户对于</a:t>
            </a: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高效、智能</a:t>
            </a:r>
            <a:r>
              <a:rPr lang="zh-CN" altLang="en-US" sz="20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的个人信息管理工具的</a:t>
            </a: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需求</a:t>
            </a:r>
            <a:r>
              <a:rPr lang="zh-CN" altLang="en-US" sz="20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日益增长。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传统</a:t>
            </a:r>
            <a:r>
              <a:rPr lang="zh-CN" altLang="en-US" sz="20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备忘录虽然能满足基本的记录需求，但在信息录入、内容检索和智能分析等方面存在诸多</a:t>
            </a: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局限</a:t>
            </a:r>
            <a:r>
              <a:rPr lang="zh-CN" altLang="en-US" sz="20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AI</a:t>
            </a:r>
            <a:r>
              <a:rPr lang="zh-CN" altLang="en-US" sz="20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大模型的市场化应用和自然语言处理技术的</a:t>
            </a: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成熟</a:t>
            </a:r>
            <a:r>
              <a:rPr lang="zh-CN" altLang="en-US" sz="20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，为提升备忘录应用的智能化水平提供了新的可能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3303" y="474892"/>
            <a:ext cx="5505449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项目背景</a:t>
            </a:r>
          </a:p>
        </p:txBody>
      </p:sp>
      <p:pic>
        <p:nvPicPr>
          <p:cNvPr id="3" name="图片 2" descr="无背景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B62257D-7F8D-DFA8-0530-3AB40F8CEB80}"/>
              </a:ext>
            </a:extLst>
          </p:cNvPr>
          <p:cNvSpPr txBox="1"/>
          <p:nvPr/>
        </p:nvSpPr>
        <p:spPr>
          <a:xfrm>
            <a:off x="6075878" y="4084774"/>
            <a:ext cx="5505449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设计理念</a:t>
            </a:r>
            <a:endParaRPr lang="zh-CN" sz="36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304AC5-D957-AA13-2DDE-5613F7712642}"/>
              </a:ext>
            </a:extLst>
          </p:cNvPr>
          <p:cNvSpPr txBox="1"/>
          <p:nvPr/>
        </p:nvSpPr>
        <p:spPr>
          <a:xfrm>
            <a:off x="5681290" y="4927873"/>
            <a:ext cx="6294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让 </a:t>
            </a:r>
            <a:r>
              <a:rPr lang="en-US" altLang="zh-CN" sz="2000" dirty="0"/>
              <a:t>AI </a:t>
            </a:r>
            <a:r>
              <a:rPr lang="zh-CN" altLang="en-US" sz="2000" dirty="0"/>
              <a:t>赋能传统产品，给用户带来更多灵活性、便捷性！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14986" y="934720"/>
            <a:ext cx="5120354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苹果系统的备忘录（Apple Notes）</a:t>
            </a: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微软 OneNote</a:t>
            </a: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Google Keep</a:t>
            </a: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Notion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9891" y="122992"/>
            <a:ext cx="5505449" cy="136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3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相关工作</a:t>
            </a:r>
            <a:r>
              <a:rPr lang="zh-CN" altLang="en-US" sz="3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：已有产品分析</a:t>
            </a:r>
            <a:endParaRPr lang="zh-CN" sz="36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20000"/>
              </a:lnSpc>
            </a:pPr>
            <a:endParaRPr lang="zh-CN" altLang="en-US" sz="36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t="6638" b="4425"/>
          <a:stretch>
            <a:fillRect/>
          </a:stretch>
        </p:blipFill>
        <p:spPr>
          <a:xfrm>
            <a:off x="4245982" y="2596673"/>
            <a:ext cx="2136775" cy="4132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t="19664" b="19934"/>
          <a:stretch>
            <a:fillRect/>
          </a:stretch>
        </p:blipFill>
        <p:spPr>
          <a:xfrm>
            <a:off x="631377" y="3202384"/>
            <a:ext cx="2487930" cy="32689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t="32601" r="21323" b="47864"/>
          <a:stretch>
            <a:fillRect/>
          </a:stretch>
        </p:blipFill>
        <p:spPr>
          <a:xfrm>
            <a:off x="7056072" y="170942"/>
            <a:ext cx="4125803" cy="22278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rcRect l="5317" t="24129" r="6104" b="24491"/>
          <a:stretch>
            <a:fillRect/>
          </a:stretch>
        </p:blipFill>
        <p:spPr>
          <a:xfrm>
            <a:off x="7749068" y="2638869"/>
            <a:ext cx="3208949" cy="404818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Yuki\Desktop\ppt\图片素材\19.png19"/>
          <p:cNvPicPr>
            <a:picLocks noChangeAspect="1"/>
          </p:cNvPicPr>
          <p:nvPr/>
        </p:nvPicPr>
        <p:blipFill>
          <a:blip r:embed="rId2"/>
          <a:srcRect l="9" r="9"/>
          <a:stretch>
            <a:fillRect/>
          </a:stretch>
        </p:blipFill>
        <p:spPr>
          <a:xfrm>
            <a:off x="-50800" y="-28575"/>
            <a:ext cx="12293600" cy="69151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586956" y="1028700"/>
            <a:ext cx="5018088" cy="4800600"/>
            <a:chOff x="3586956" y="1028696"/>
            <a:chExt cx="5018088" cy="4800600"/>
          </a:xfrm>
        </p:grpSpPr>
        <p:sp>
          <p:nvSpPr>
            <p:cNvPr id="25" name="椭圆 24"/>
            <p:cNvSpPr/>
            <p:nvPr/>
          </p:nvSpPr>
          <p:spPr>
            <a:xfrm>
              <a:off x="4312444" y="1536696"/>
              <a:ext cx="3784600" cy="3784600"/>
            </a:xfrm>
            <a:prstGeom prst="ellipse">
              <a:avLst/>
            </a:prstGeom>
            <a:solidFill>
              <a:schemeClr val="accent1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143772" y="1371604"/>
              <a:ext cx="4114800" cy="4114800"/>
            </a:xfrm>
            <a:prstGeom prst="ellipse">
              <a:avLst/>
            </a:prstGeom>
            <a:solidFill>
              <a:srgbClr val="476681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7328694" y="137159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5090318" y="2479125"/>
              <a:ext cx="22288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496326" y="3712206"/>
              <a:ext cx="3537782" cy="56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sz="2800" b="1" spc="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需求分析和项目目标</a:t>
              </a:r>
              <a:endParaRPr lang="zh-CN" altLang="en-US" sz="2800" b="1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950619" y="3428996"/>
              <a:ext cx="250110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: 空心 30"/>
            <p:cNvSpPr/>
            <p:nvPr/>
          </p:nvSpPr>
          <p:spPr>
            <a:xfrm>
              <a:off x="3800872" y="1028696"/>
              <a:ext cx="4800600" cy="4800600"/>
            </a:xfrm>
            <a:prstGeom prst="donut">
              <a:avLst>
                <a:gd name="adj" fmla="val 1055"/>
              </a:avLst>
            </a:prstGeom>
            <a:solidFill>
              <a:srgbClr val="142B4A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586956" y="460374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b="68642"/>
          <a:stretch>
            <a:fillRect/>
          </a:stretch>
        </p:blipFill>
        <p:spPr>
          <a:xfrm>
            <a:off x="0" y="-1157605"/>
            <a:ext cx="12284075" cy="2088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07410" y="930462"/>
            <a:ext cx="5505449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48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需求分析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504825" y="2199005"/>
            <a:ext cx="2832735" cy="4159250"/>
          </a:xfrm>
          <a:prstGeom prst="roundRect">
            <a:avLst/>
          </a:prstGeom>
          <a:solidFill>
            <a:srgbClr val="000000">
              <a:alpha val="0"/>
            </a:srgb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23900" y="3093085"/>
            <a:ext cx="2613660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5C5A5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用户能够通过语音输入方式，快速将想法、待办事项等内容转化为文字笔记，提升记录效率</a:t>
            </a:r>
          </a:p>
          <a:p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651510" y="2496185"/>
            <a:ext cx="338772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语音快速记录</a:t>
            </a:r>
            <a:endParaRPr lang="zh-CN" altLang="en-US" sz="3600" b="1">
              <a:solidFill>
                <a:srgbClr val="5C5A5D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407410" y="2199005"/>
            <a:ext cx="2832735" cy="4159250"/>
          </a:xfrm>
          <a:prstGeom prst="roundRect">
            <a:avLst/>
          </a:prstGeom>
          <a:solidFill>
            <a:srgbClr val="000000">
              <a:alpha val="0"/>
            </a:srgb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16630" y="2496185"/>
            <a:ext cx="2691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AI智能分析与问答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32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16947" y="3155272"/>
            <a:ext cx="261366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C5A5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集成AI助手，对用户笔记内容进行智能分析，支持关键词提取、内容摘要、智能问答等功能，帮助用户更好地理解和利用笔记信息</a:t>
            </a:r>
          </a:p>
          <a:p>
            <a:endParaRPr lang="zh-CN" altLang="en-US" sz="2000" dirty="0"/>
          </a:p>
        </p:txBody>
      </p:sp>
      <p:sp>
        <p:nvSpPr>
          <p:cNvPr id="14" name="圆角矩形 13"/>
          <p:cNvSpPr/>
          <p:nvPr/>
        </p:nvSpPr>
        <p:spPr>
          <a:xfrm>
            <a:off x="6310630" y="2199005"/>
            <a:ext cx="2832735" cy="4159250"/>
          </a:xfrm>
          <a:prstGeom prst="roundRect">
            <a:avLst/>
          </a:prstGeom>
          <a:solidFill>
            <a:srgbClr val="000000">
              <a:alpha val="0"/>
            </a:srgb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309995" y="2406837"/>
            <a:ext cx="3234690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多样化笔记管理</a:t>
            </a:r>
            <a:endParaRPr lang="zh-CN" altLang="en-US" sz="3200" b="1" dirty="0">
              <a:solidFill>
                <a:srgbClr val="5C5A5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3200" b="1" dirty="0">
              <a:solidFill>
                <a:srgbClr val="5C5A5D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38265" y="3037840"/>
            <a:ext cx="26136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5C5A5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支持笔记的基本管理操作，支持智能分类、搜索和筛选功能，便于用户快速查找所需内容。</a:t>
            </a:r>
          </a:p>
          <a:p>
            <a:endParaRPr lang="zh-CN" altLang="en-US" sz="2000" dirty="0"/>
          </a:p>
        </p:txBody>
      </p:sp>
      <p:sp>
        <p:nvSpPr>
          <p:cNvPr id="17" name="圆角矩形 16"/>
          <p:cNvSpPr/>
          <p:nvPr/>
        </p:nvSpPr>
        <p:spPr>
          <a:xfrm>
            <a:off x="9213850" y="2199005"/>
            <a:ext cx="2832735" cy="4159250"/>
          </a:xfrm>
          <a:prstGeom prst="roundRect">
            <a:avLst/>
          </a:prstGeom>
          <a:solidFill>
            <a:srgbClr val="000000">
              <a:alpha val="0"/>
            </a:srgb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290050" y="2406837"/>
            <a:ext cx="27565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界面友好与易用性</a:t>
            </a:r>
          </a:p>
          <a:p>
            <a:endParaRPr lang="zh-CN" altLang="en-US" sz="3200" b="1" dirty="0">
              <a:solidFill>
                <a:srgbClr val="5C5A5D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432925" y="3064827"/>
            <a:ext cx="26136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5C5A5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提供简洁直观的用户界面，优化交互流程，确保用户能够轻松上手并高效使用各项功能。</a:t>
            </a:r>
            <a:endParaRPr lang="zh-CN" altLang="en-US" sz="2400" dirty="0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701584" y="1387619"/>
            <a:ext cx="2641600" cy="272868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302385" y="2064619"/>
            <a:ext cx="2641600" cy="272868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43275" y="115757"/>
            <a:ext cx="5505449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4400" b="1" spc="10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项目目标</a:t>
            </a:r>
            <a:endParaRPr lang="zh-CN" altLang="en-US" sz="44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3" name="图片 2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4285615" y="5460365"/>
            <a:ext cx="7255510" cy="829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633595" y="5460365"/>
            <a:ext cx="69075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保障数据安全与用户隐私</a:t>
            </a:r>
          </a:p>
          <a:p>
            <a:pPr algn="ctr"/>
            <a:r>
              <a:rPr lang="zh-CN" altLang="en-US" sz="2000">
                <a:solidFill>
                  <a:schemeClr val="bg2">
                    <a:lumMod val="50000"/>
                  </a:schemeClr>
                </a:solidFill>
              </a:rPr>
              <a:t>采用本地存储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4285615" y="4350385"/>
            <a:ext cx="7255510" cy="829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578350" y="4350385"/>
            <a:ext cx="690753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实现跨平台一致的用户体验</a:t>
            </a:r>
          </a:p>
          <a:p>
            <a:pPr algn="ctr"/>
            <a:r>
              <a:rPr lang="zh-CN" altLang="en-US" sz="2000">
                <a:solidFill>
                  <a:schemeClr val="bg2">
                    <a:lumMod val="50000"/>
                  </a:schemeClr>
                </a:solidFill>
              </a:rPr>
              <a:t>基于UniApp框架开发、可应用于各主流平台</a:t>
            </a:r>
          </a:p>
          <a:p>
            <a:endParaRPr lang="zh-CN" altLang="en-US" sz="2800"/>
          </a:p>
        </p:txBody>
      </p:sp>
      <p:sp>
        <p:nvSpPr>
          <p:cNvPr id="15" name="圆角矩形 14"/>
          <p:cNvSpPr/>
          <p:nvPr/>
        </p:nvSpPr>
        <p:spPr>
          <a:xfrm>
            <a:off x="4285615" y="3244215"/>
            <a:ext cx="7255510" cy="829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33595" y="3227705"/>
            <a:ext cx="690753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打造完善的笔记管理体系</a:t>
            </a:r>
          </a:p>
          <a:p>
            <a:pPr algn="ctr"/>
            <a:r>
              <a:rPr lang="zh-CN" altLang="en-US" sz="2000">
                <a:solidFill>
                  <a:schemeClr val="bg2">
                    <a:lumMod val="50000"/>
                  </a:schemeClr>
                </a:solidFill>
              </a:rPr>
              <a:t>支持创建、编辑、删除、收藏、置顶、分类、搜索等功能</a:t>
            </a:r>
          </a:p>
          <a:p>
            <a:endParaRPr lang="zh-CN" altLang="en-US" sz="2800"/>
          </a:p>
        </p:txBody>
      </p:sp>
      <p:sp>
        <p:nvSpPr>
          <p:cNvPr id="16" name="圆角矩形 15"/>
          <p:cNvSpPr/>
          <p:nvPr/>
        </p:nvSpPr>
        <p:spPr>
          <a:xfrm>
            <a:off x="4285615" y="2227580"/>
            <a:ext cx="7255510" cy="829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78350" y="2227580"/>
            <a:ext cx="690753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提供AI驱动的智能内容分析与问答</a:t>
            </a:r>
          </a:p>
          <a:p>
            <a:pPr algn="ctr"/>
            <a:r>
              <a:rPr lang="en-US" altLang="zh-CN" sz="2000">
                <a:solidFill>
                  <a:schemeClr val="bg2">
                    <a:lumMod val="50000"/>
                  </a:schemeClr>
                </a:solidFill>
              </a:rPr>
              <a:t>AI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</a:rPr>
              <a:t>助手支持关键词提取、内容摘要、智能问答等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7" name="圆角矩形 16"/>
          <p:cNvSpPr/>
          <p:nvPr/>
        </p:nvSpPr>
        <p:spPr>
          <a:xfrm>
            <a:off x="4285615" y="1166495"/>
            <a:ext cx="7255510" cy="829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78350" y="1146810"/>
            <a:ext cx="690753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实现高效便捷的语音记录功能</a:t>
            </a:r>
          </a:p>
          <a:p>
            <a:pPr algn="ctr"/>
            <a:r>
              <a:rPr lang="zh-CN" altLang="en-US" sz="2000">
                <a:solidFill>
                  <a:schemeClr val="bg2">
                    <a:lumMod val="50000"/>
                  </a:schemeClr>
                </a:solidFill>
              </a:rPr>
              <a:t>集成语音识别技术、随时随地快速记录</a:t>
            </a:r>
            <a:endParaRPr lang="zh-CN" altLang="en-US" sz="2800"/>
          </a:p>
          <a:p>
            <a:endParaRPr lang="zh-CN" altLang="en-US" sz="280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hmNjAzMWJlZjFkMmQwODUwMTJkYzE2ODFiYmFmY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60*379"/>
  <p:tag name="TABLE_ENDDRAG_RECT" val="59*91*860*37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91;#407191;#407191;#407191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49*170"/>
  <p:tag name="TABLE_ENDDRAG_RECT" val="116*250*749*17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91;#407191;#407191;#407191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5369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357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271;"/>
  <p:tag name="ISLIDE.ICON" val="#407164;#407167;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4tqxq0zg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987</Words>
  <Application>Microsoft Office PowerPoint</Application>
  <PresentationFormat>宽屏</PresentationFormat>
  <Paragraphs>185</Paragraphs>
  <Slides>25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宋体</vt:lpstr>
      <vt:lpstr>微软雅黑</vt:lpstr>
      <vt:lpstr>微软雅黑 Light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刘震</dc:creator>
  <cp:lastModifiedBy>震 刘</cp:lastModifiedBy>
  <cp:revision>98</cp:revision>
  <dcterms:created xsi:type="dcterms:W3CDTF">2020-06-15T10:20:00Z</dcterms:created>
  <dcterms:modified xsi:type="dcterms:W3CDTF">2025-06-17T12:40:07Z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2052-11.8.2.11813</vt:lpwstr>
  </property>
  <property fmtid="{D5CDD505-2E9C-101B-9397-08002B2CF9AE}" pid="3" name="ICV">
    <vt:lpwstr>646456B1ADD544BA917582FC9E3C52CA</vt:lpwstr>
  </property>
</Properties>
</file>